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990700"/>
    <a:srgbClr val="9981BD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26" d="100"/>
          <a:sy n="126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70477-0450-4983-AEE8-2D70C2D14142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76A45-66BA-42B7-B58B-7F7A04B1A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B76B-90A5-4840-81B8-E2EDA9E7ED7D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724400"/>
            <a:ext cx="1524000" cy="2034540"/>
          </a:xfrm>
          <a:prstGeom prst="rect">
            <a:avLst/>
          </a:prstGeom>
          <a:noFill/>
        </p:spPr>
      </p:pic>
      <p:pic>
        <p:nvPicPr>
          <p:cNvPr id="11" name="Picture 10" descr="logo_red_on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38600" y="5105400"/>
            <a:ext cx="2446482" cy="9906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962400" y="6183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Sans"/>
              </a:rPr>
              <a:t>http://sdsl.club.asu.edu/</a:t>
            </a:r>
            <a:endParaRPr lang="en-US" dirty="0">
              <a:solidFill>
                <a:srgbClr val="990000"/>
              </a:solidFill>
              <a:latin typeface="Sans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057400" y="6736080"/>
            <a:ext cx="5029198" cy="45720"/>
            <a:chOff x="2743201" y="6705600"/>
            <a:chExt cx="5029198" cy="45720"/>
          </a:xfrm>
        </p:grpSpPr>
        <p:sp>
          <p:nvSpPr>
            <p:cNvPr id="15" name="Rectangle 14"/>
            <p:cNvSpPr/>
            <p:nvPr userDrawn="1"/>
          </p:nvSpPr>
          <p:spPr>
            <a:xfrm rot="5400000">
              <a:off x="6492240" y="5471160"/>
              <a:ext cx="45719" cy="2514599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5400000" flipV="1">
              <a:off x="3977642" y="5471160"/>
              <a:ext cx="45719" cy="2514602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F13F-2214-4273-B710-5F55B16F15E5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8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D771-687B-46FC-8FD5-21916F1903A9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8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0C85C-A339-4D4C-A8B7-8290C2A263F9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8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 userDrawn="1"/>
        </p:nvGrpSpPr>
        <p:grpSpPr>
          <a:xfrm>
            <a:off x="152400" y="4267200"/>
            <a:ext cx="3810000" cy="2514600"/>
            <a:chOff x="152400" y="4267200"/>
            <a:chExt cx="3810000" cy="25146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52400" y="4267200"/>
              <a:ext cx="45719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 rot="5400000">
              <a:off x="2034540" y="4853940"/>
              <a:ext cx="45719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D6AC-7193-454D-96E7-FD07514F567D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8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 userDrawn="1"/>
        </p:nvGrpSpPr>
        <p:grpSpPr>
          <a:xfrm>
            <a:off x="152400" y="4267200"/>
            <a:ext cx="3810000" cy="2514600"/>
            <a:chOff x="152400" y="4267200"/>
            <a:chExt cx="3810000" cy="25146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" y="4267200"/>
              <a:ext cx="45719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 rot="5400000">
              <a:off x="2034540" y="4853940"/>
              <a:ext cx="45719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4E1B-76FE-4740-9F77-1DEE4BA8F5B0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9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 userDrawn="1"/>
        </p:nvGrpSpPr>
        <p:grpSpPr>
          <a:xfrm>
            <a:off x="152400" y="4267200"/>
            <a:ext cx="3810000" cy="2514600"/>
            <a:chOff x="152400" y="4267200"/>
            <a:chExt cx="3810000" cy="25146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" y="4267200"/>
              <a:ext cx="45719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2034540" y="4853940"/>
              <a:ext cx="45719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0A29A-FE58-4531-BCD6-B6C5DB5D6553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11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 userDrawn="1"/>
        </p:nvGrpSpPr>
        <p:grpSpPr>
          <a:xfrm>
            <a:off x="152400" y="4267200"/>
            <a:ext cx="3810000" cy="2514600"/>
            <a:chOff x="152400" y="4267200"/>
            <a:chExt cx="3810000" cy="25146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152400" y="4267200"/>
              <a:ext cx="45719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 rot="5400000">
              <a:off x="2034540" y="4853940"/>
              <a:ext cx="45719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6421-7FA3-4590-897C-44828674E8ED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86200"/>
            <a:ext cx="1752600" cy="2339721"/>
          </a:xfrm>
          <a:prstGeom prst="rect">
            <a:avLst/>
          </a:prstGeom>
          <a:noFill/>
        </p:spPr>
      </p:pic>
      <p:pic>
        <p:nvPicPr>
          <p:cNvPr id="12" name="Picture 11" descr="logo_red_on_whi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411518" y="4495800"/>
            <a:ext cx="2822864" cy="1143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057400" y="6736080"/>
            <a:ext cx="5029198" cy="45720"/>
            <a:chOff x="2743201" y="6705600"/>
            <a:chExt cx="5029198" cy="45720"/>
          </a:xfrm>
        </p:grpSpPr>
        <p:sp>
          <p:nvSpPr>
            <p:cNvPr id="14" name="Rectangle 13"/>
            <p:cNvSpPr/>
            <p:nvPr userDrawn="1"/>
          </p:nvSpPr>
          <p:spPr>
            <a:xfrm rot="5400000">
              <a:off x="6492240" y="5471160"/>
              <a:ext cx="45719" cy="2514599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5400000" flipV="1">
              <a:off x="3977642" y="5471160"/>
              <a:ext cx="45719" cy="2514602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C35CC-43DC-4718-BCE8-5DCB1D449901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6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 userDrawn="1"/>
        </p:nvGrpSpPr>
        <p:grpSpPr>
          <a:xfrm>
            <a:off x="152400" y="4267200"/>
            <a:ext cx="3810000" cy="2514600"/>
            <a:chOff x="152400" y="4267200"/>
            <a:chExt cx="3810000" cy="2514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52400" y="4267200"/>
              <a:ext cx="45719" cy="25146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2034540" y="4853940"/>
              <a:ext cx="45719" cy="3810000"/>
            </a:xfrm>
            <a:prstGeom prst="rect">
              <a:avLst/>
            </a:prstGeom>
            <a:gradFill flip="none" rotWithShape="1">
              <a:gsLst>
                <a:gs pos="0">
                  <a:srgbClr val="990700"/>
                </a:gs>
                <a:gs pos="50000">
                  <a:srgbClr val="990700">
                    <a:tint val="44500"/>
                    <a:satMod val="160000"/>
                  </a:srgbClr>
                </a:gs>
                <a:gs pos="100000">
                  <a:srgbClr val="990700">
                    <a:tint val="23500"/>
                    <a:satMod val="160000"/>
                  </a:srgb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771-C6AA-4013-99D3-B3FFA09C3CAD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9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9DC-40B8-4C58-AE3A-2D5679A23EE4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_red_on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0" y="6019800"/>
            <a:ext cx="1629701" cy="659879"/>
          </a:xfrm>
          <a:prstGeom prst="rect">
            <a:avLst/>
          </a:prstGeom>
        </p:spPr>
      </p:pic>
      <p:pic>
        <p:nvPicPr>
          <p:cNvPr id="9" name="Picture 2" descr="http://spacegrant.arizona.edu/images/AZSGC_logos/print/azsgc_logo_transparent_l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0200"/>
            <a:ext cx="952643" cy="12717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A82D-BB62-477E-B704-E0B5FC7C981F}" type="datetime1">
              <a:rPr lang="en-US" smtClean="0"/>
              <a:pPr/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D836-16B4-43BB-8E9C-D88B07A1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 Management And Systems Engineering Direction Decisions of a </a:t>
            </a:r>
            <a:r>
              <a:rPr lang="en-US" dirty="0" err="1" smtClean="0"/>
              <a:t>Nanosatellite</a:t>
            </a:r>
            <a:r>
              <a:rPr lang="en-US" dirty="0" smtClean="0"/>
              <a:t> Mission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Aaron Goldstein</a:t>
            </a:r>
          </a:p>
          <a:p>
            <a:r>
              <a:rPr lang="en-US" dirty="0" smtClean="0"/>
              <a:t>Program Manager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4343399"/>
          </a:xfrm>
        </p:spPr>
        <p:txBody>
          <a:bodyPr/>
          <a:lstStyle/>
          <a:p>
            <a:r>
              <a:rPr lang="en-US" sz="2800" dirty="0" smtClean="0"/>
              <a:t>The Sun Devil Satellite Laboratory Overview</a:t>
            </a:r>
          </a:p>
          <a:p>
            <a:r>
              <a:rPr lang="en-US" sz="2800" dirty="0" smtClean="0"/>
              <a:t>The Sun Devil Satellite 1 Overview</a:t>
            </a:r>
          </a:p>
          <a:p>
            <a:r>
              <a:rPr lang="en-US" sz="2800" dirty="0" smtClean="0"/>
              <a:t>Overcoming Engineering Challenges on SDS-1</a:t>
            </a:r>
          </a:p>
          <a:p>
            <a:r>
              <a:rPr lang="en-US" sz="2800" dirty="0" smtClean="0"/>
              <a:t>Approaching the Funding Problem</a:t>
            </a:r>
            <a:endParaRPr lang="en-US" sz="2400" dirty="0" smtClean="0"/>
          </a:p>
          <a:p>
            <a:r>
              <a:rPr lang="en-US" sz="2800" dirty="0" smtClean="0"/>
              <a:t>Summary and Current Status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Sun Devil Satellite Laboratory (SDSL)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SDSL is a student-run organization</a:t>
            </a:r>
          </a:p>
          <a:p>
            <a:pPr lvl="1"/>
            <a:r>
              <a:rPr lang="en-US" dirty="0" smtClean="0"/>
              <a:t>We build and promote university based satellite design</a:t>
            </a:r>
          </a:p>
          <a:p>
            <a:r>
              <a:rPr lang="en-US" dirty="0" smtClean="0"/>
              <a:t>General Goals</a:t>
            </a:r>
          </a:p>
          <a:p>
            <a:pPr lvl="1"/>
            <a:r>
              <a:rPr lang="en-US" dirty="0" smtClean="0"/>
              <a:t>Learn about space and spacecraft engineering…</a:t>
            </a:r>
          </a:p>
          <a:p>
            <a:pPr lvl="1"/>
            <a:r>
              <a:rPr lang="en-US" dirty="0" smtClean="0"/>
              <a:t>Teach others about space and spacecraft engineering...</a:t>
            </a:r>
          </a:p>
          <a:p>
            <a:r>
              <a:rPr lang="en-US" dirty="0" smtClean="0"/>
              <a:t>Current primary focus is</a:t>
            </a:r>
            <a:br>
              <a:rPr lang="en-US" dirty="0" smtClean="0"/>
            </a:br>
            <a:r>
              <a:rPr lang="en-US" dirty="0" smtClean="0"/>
              <a:t>the Sun Devil Satellite 1</a:t>
            </a:r>
          </a:p>
        </p:txBody>
      </p:sp>
      <p:pic>
        <p:nvPicPr>
          <p:cNvPr id="4" name="Picture 4" descr="\\Sdsl-server\sds1\0_DROPBOXES\Aaron_G\Spacecraft Images\SDS-1 Full Render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91000"/>
            <a:ext cx="394597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63246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Sun Devil Satellite 1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Sun Devil Satellite 1 (SDS-1)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44196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CubeSat</a:t>
            </a:r>
            <a:r>
              <a:rPr lang="en-US" dirty="0" smtClean="0"/>
              <a:t> satellite mission to determine characteristics of solar flare initiation</a:t>
            </a:r>
          </a:p>
          <a:p>
            <a:r>
              <a:rPr lang="en-US" dirty="0" smtClean="0"/>
              <a:t>Consists of two entities: </a:t>
            </a:r>
          </a:p>
          <a:p>
            <a:pPr lvl="1"/>
            <a:r>
              <a:rPr lang="en-US" dirty="0" smtClean="0"/>
              <a:t>NASA Goddard Space Flight Center</a:t>
            </a:r>
          </a:p>
          <a:p>
            <a:pPr lvl="1"/>
            <a:r>
              <a:rPr lang="en-US" dirty="0" smtClean="0"/>
              <a:t>The Sun Devil Satellite Laboratory</a:t>
            </a:r>
          </a:p>
          <a:p>
            <a:r>
              <a:rPr lang="en-US" dirty="0" smtClean="0"/>
              <a:t>NASA GSFC will provide the payload: </a:t>
            </a:r>
          </a:p>
          <a:p>
            <a:pPr lvl="1"/>
            <a:r>
              <a:rPr lang="en-US" dirty="0" smtClean="0"/>
              <a:t>the Flare Initiation Doppler Imager (FIDI)</a:t>
            </a:r>
          </a:p>
          <a:p>
            <a:r>
              <a:rPr lang="en-US" dirty="0" smtClean="0"/>
              <a:t>SDSL will provide the satellite bus: </a:t>
            </a:r>
          </a:p>
          <a:p>
            <a:pPr lvl="1"/>
            <a:r>
              <a:rPr lang="en-US" dirty="0" smtClean="0"/>
              <a:t>the Sun Devil Satellite 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Operations:</a:t>
            </a:r>
          </a:p>
          <a:p>
            <a:pPr lvl="1"/>
            <a:r>
              <a:rPr lang="en-US" dirty="0" smtClean="0"/>
              <a:t>the satellite will look at the sun, take pictures, correlating images taken with data from the Solar Dynamics Observatory (SDO)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70817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003276"/>
            <a:ext cx="2007750" cy="10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562600" y="598604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Sample FIDI Image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4538246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SDS-1 + FIDI Cross Section Diagram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Overcoming Engineering Challenges on SDS-1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6482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Building a satellite can be a difficult logistics and engineering problem</a:t>
            </a:r>
          </a:p>
          <a:p>
            <a:pPr lvl="1"/>
            <a:r>
              <a:rPr lang="en-US" dirty="0" smtClean="0"/>
              <a:t>Split up team into subsystems</a:t>
            </a:r>
          </a:p>
          <a:p>
            <a:pPr lvl="2"/>
            <a:r>
              <a:rPr lang="en-US" dirty="0" smtClean="0"/>
              <a:t>Electrical Power Subsystem</a:t>
            </a:r>
          </a:p>
          <a:p>
            <a:pPr lvl="3"/>
            <a:r>
              <a:rPr lang="en-US" dirty="0" smtClean="0"/>
              <a:t>Andrew </a:t>
            </a:r>
            <a:r>
              <a:rPr lang="en-US" dirty="0" err="1" smtClean="0"/>
              <a:t>Menicosy</a:t>
            </a:r>
            <a:r>
              <a:rPr lang="en-US" dirty="0" smtClean="0"/>
              <a:t>, Jimmy Nguyen</a:t>
            </a:r>
          </a:p>
          <a:p>
            <a:pPr lvl="2"/>
            <a:r>
              <a:rPr lang="en-US" dirty="0" smtClean="0"/>
              <a:t>Communication Subsystem</a:t>
            </a:r>
          </a:p>
          <a:p>
            <a:pPr lvl="3"/>
            <a:r>
              <a:rPr lang="en-US" dirty="0" smtClean="0"/>
              <a:t>Robert Bui</a:t>
            </a:r>
          </a:p>
          <a:p>
            <a:pPr lvl="2"/>
            <a:r>
              <a:rPr lang="en-US" dirty="0" smtClean="0"/>
              <a:t>Attitude Controls Subsystem</a:t>
            </a:r>
          </a:p>
          <a:p>
            <a:pPr lvl="3"/>
            <a:r>
              <a:rPr lang="en-US" dirty="0" smtClean="0"/>
              <a:t>Michelle Smith</a:t>
            </a:r>
          </a:p>
          <a:p>
            <a:pPr lvl="1"/>
            <a:r>
              <a:rPr lang="en-US" dirty="0" smtClean="0"/>
              <a:t>Utilized NASA systems engineering approach</a:t>
            </a:r>
          </a:p>
          <a:p>
            <a:pPr lvl="2"/>
            <a:r>
              <a:rPr lang="en-US" dirty="0" smtClean="0"/>
              <a:t>Design reviews, etc…</a:t>
            </a:r>
          </a:p>
          <a:p>
            <a:pPr lvl="1"/>
            <a:r>
              <a:rPr lang="en-US" dirty="0" smtClean="0"/>
              <a:t>Much of the team worked “pro-bono”</a:t>
            </a:r>
          </a:p>
          <a:p>
            <a:pPr lvl="1"/>
            <a:r>
              <a:rPr lang="en-US" dirty="0" smtClean="0"/>
              <a:t>Many pieces of critical analysis software were donated</a:t>
            </a:r>
          </a:p>
          <a:p>
            <a:r>
              <a:rPr lang="en-US" dirty="0" smtClean="0"/>
              <a:t>In the end, the SDS-1 had an “easy” time with engineering</a:t>
            </a:r>
            <a:r>
              <a:rPr lang="en-US" dirty="0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715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dirty="0" smtClean="0"/>
              <a:t>Funding is more like rocket science than rocket science is </a:t>
            </a:r>
          </a:p>
        </p:txBody>
      </p:sp>
      <p:pic>
        <p:nvPicPr>
          <p:cNvPr id="6" name="Picture 5" descr="poster picture rev02.bmp"/>
          <p:cNvPicPr>
            <a:picLocks noChangeAspect="1"/>
          </p:cNvPicPr>
          <p:nvPr/>
        </p:nvPicPr>
        <p:blipFill>
          <a:blip r:embed="rId2" cstate="print"/>
          <a:srcRect b="6410"/>
          <a:stretch>
            <a:fillRect/>
          </a:stretch>
        </p:blipFill>
        <p:spPr>
          <a:xfrm>
            <a:off x="5181600" y="1471638"/>
            <a:ext cx="3348080" cy="1804962"/>
          </a:xfrm>
          <a:prstGeom prst="rect">
            <a:avLst/>
          </a:prstGeom>
        </p:spPr>
      </p:pic>
      <p:pic>
        <p:nvPicPr>
          <p:cNvPr id="7" name="Picture 6" descr="Acrylic Pieces (2012-02-0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505200"/>
            <a:ext cx="26924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Approaching the Funding Problem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Budget for SDS-1:</a:t>
            </a:r>
          </a:p>
          <a:p>
            <a:pPr lvl="1">
              <a:defRPr/>
            </a:pPr>
            <a:r>
              <a:rPr lang="en-US" dirty="0" smtClean="0"/>
              <a:t>$98,000.00</a:t>
            </a:r>
          </a:p>
          <a:p>
            <a:pPr>
              <a:defRPr/>
            </a:pPr>
            <a:r>
              <a:rPr lang="en-US" dirty="0" smtClean="0"/>
              <a:t>The satellite hardware is </a:t>
            </a:r>
            <a:r>
              <a:rPr lang="en-US" i="1" dirty="0" smtClean="0"/>
              <a:t>expensive</a:t>
            </a:r>
          </a:p>
          <a:p>
            <a:pPr>
              <a:defRPr/>
            </a:pPr>
            <a:r>
              <a:rPr lang="en-US" dirty="0" smtClean="0"/>
              <a:t>Corporate donations are difficult to obtain </a:t>
            </a:r>
          </a:p>
          <a:p>
            <a:pPr lvl="1">
              <a:defRPr/>
            </a:pPr>
            <a:r>
              <a:rPr lang="en-US" dirty="0" smtClean="0"/>
              <a:t>Ideally a satellite could be built with all donated hardware from private enterprise</a:t>
            </a:r>
          </a:p>
          <a:p>
            <a:pPr lvl="1">
              <a:defRPr/>
            </a:pPr>
            <a:r>
              <a:rPr lang="en-US" dirty="0" smtClean="0"/>
              <a:t>SDS-1 mission is too specified to stray from its hardware design choices</a:t>
            </a:r>
          </a:p>
          <a:p>
            <a:pPr>
              <a:defRPr/>
            </a:pPr>
            <a:r>
              <a:rPr lang="en-US" dirty="0" smtClean="0"/>
              <a:t>Crowd-funding</a:t>
            </a:r>
          </a:p>
          <a:p>
            <a:pPr lvl="1">
              <a:defRPr/>
            </a:pPr>
            <a:r>
              <a:rPr lang="en-US" dirty="0" smtClean="0"/>
              <a:t>Websites like </a:t>
            </a:r>
            <a:r>
              <a:rPr lang="en-US" dirty="0" err="1" smtClean="0"/>
              <a:t>kickstarter</a:t>
            </a:r>
            <a:r>
              <a:rPr lang="en-US" dirty="0" smtClean="0"/>
              <a:t>…</a:t>
            </a:r>
          </a:p>
          <a:p>
            <a:pPr lvl="1">
              <a:defRPr/>
            </a:pPr>
            <a:r>
              <a:rPr lang="en-US" dirty="0" smtClean="0"/>
              <a:t>Great for lower budget, practical and </a:t>
            </a:r>
            <a:r>
              <a:rPr lang="en-US" i="1" dirty="0" smtClean="0"/>
              <a:t>immediate</a:t>
            </a:r>
            <a:r>
              <a:rPr lang="en-US" dirty="0" smtClean="0"/>
              <a:t> engineering projects</a:t>
            </a:r>
          </a:p>
          <a:p>
            <a:pPr>
              <a:defRPr/>
            </a:pPr>
            <a:r>
              <a:rPr lang="en-US" dirty="0" smtClean="0"/>
              <a:t>Research grants</a:t>
            </a:r>
          </a:p>
          <a:p>
            <a:pPr lvl="1">
              <a:defRPr/>
            </a:pPr>
            <a:r>
              <a:rPr lang="en-US" dirty="0" smtClean="0"/>
              <a:t>Grants from NSF would be ideal</a:t>
            </a:r>
          </a:p>
          <a:p>
            <a:pPr lvl="1">
              <a:defRPr/>
            </a:pPr>
            <a:r>
              <a:rPr lang="en-US" dirty="0" smtClean="0"/>
              <a:t>Usually low number of grants given 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800600"/>
            <a:ext cx="2819400" cy="63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mms.businesswire.com/bwapps/mediaserver/ViewMedia?mgid=260486&amp;vid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and 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SDS-1 at ~90% through critical design</a:t>
            </a:r>
          </a:p>
          <a:p>
            <a:r>
              <a:rPr lang="en-US" dirty="0" smtClean="0"/>
              <a:t>Funding at ~10% of hardware costs</a:t>
            </a:r>
          </a:p>
          <a:p>
            <a:r>
              <a:rPr lang="en-US" dirty="0" smtClean="0"/>
              <a:t>ASU and industry support gaining momentum</a:t>
            </a:r>
          </a:p>
          <a:p>
            <a:pPr lvl="1"/>
            <a:r>
              <a:rPr lang="en-US" dirty="0" smtClean="0"/>
              <a:t>Tremendous software donations made</a:t>
            </a:r>
          </a:p>
          <a:p>
            <a:pPr lvl="1"/>
            <a:r>
              <a:rPr lang="en-US" dirty="0" smtClean="0"/>
              <a:t>ASU donated class 1000 clean </a:t>
            </a:r>
            <a:r>
              <a:rPr lang="en-US" dirty="0" smtClean="0"/>
              <a:t>room</a:t>
            </a:r>
          </a:p>
          <a:p>
            <a:pPr lvl="1"/>
            <a:r>
              <a:rPr lang="en-US" dirty="0" smtClean="0"/>
              <a:t>Also donated </a:t>
            </a:r>
            <a:r>
              <a:rPr lang="en-US" dirty="0" err="1" smtClean="0"/>
              <a:t>yagi</a:t>
            </a:r>
            <a:r>
              <a:rPr lang="en-US" dirty="0" smtClean="0"/>
              <a:t> antenna ground station</a:t>
            </a:r>
            <a:endParaRPr lang="en-US" dirty="0" smtClean="0"/>
          </a:p>
          <a:p>
            <a:r>
              <a:rPr lang="en-US" dirty="0" smtClean="0"/>
              <a:t>Primary problem is funding</a:t>
            </a:r>
          </a:p>
          <a:p>
            <a:pPr lvl="1"/>
            <a:r>
              <a:rPr lang="en-US" dirty="0" smtClean="0"/>
              <a:t>Pursuing federal and commercial research grants</a:t>
            </a:r>
          </a:p>
          <a:p>
            <a:pPr lvl="1"/>
            <a:r>
              <a:rPr lang="en-US" dirty="0" smtClean="0"/>
              <a:t>Reaching out for corporate donations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http://fc02.deviantart.net/fs50/f/2009/323/4/f/STK_8___Satellite_Tool_Kit_by_b_man16.png"/>
          <p:cNvPicPr>
            <a:picLocks noChangeAspect="1" noChangeArrowheads="1"/>
          </p:cNvPicPr>
          <p:nvPr/>
        </p:nvPicPr>
        <p:blipFill>
          <a:blip r:embed="rId2" cstate="print"/>
          <a:srcRect l="15244" t="17073" r="915" b="9756"/>
          <a:stretch>
            <a:fillRect/>
          </a:stretch>
        </p:blipFill>
        <p:spPr bwMode="auto">
          <a:xfrm>
            <a:off x="5181600" y="1524000"/>
            <a:ext cx="2971800" cy="1620982"/>
          </a:xfrm>
          <a:prstGeom prst="rect">
            <a:avLst/>
          </a:prstGeom>
          <a:noFill/>
        </p:spPr>
      </p:pic>
      <p:pic>
        <p:nvPicPr>
          <p:cNvPr id="3076" name="Picture 4" descr="C:\Users\Ownerer\AppData\Local\Microsoft\Windows\Temporary Internet Files\Content.IE5\F9B2J5H7\Yagia_Antenna_4[1].jpg"/>
          <p:cNvPicPr>
            <a:picLocks noChangeAspect="1" noChangeArrowheads="1"/>
          </p:cNvPicPr>
          <p:nvPr/>
        </p:nvPicPr>
        <p:blipFill>
          <a:blip r:embed="rId3" cstate="print"/>
          <a:srcRect t="4255" b="2128"/>
          <a:stretch>
            <a:fillRect/>
          </a:stretch>
        </p:blipFill>
        <p:spPr bwMode="auto">
          <a:xfrm>
            <a:off x="5563314" y="3352800"/>
            <a:ext cx="2285286" cy="324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Name:	Aaron Goldstein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Website: 	http://sdsl.club.asu.edu/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Email:		sdsl@asu.edu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	or	aaronmgoldstein@gmail.com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D836-16B4-43BB-8E9C-D88B07A107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l_pd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sdsl_pdr</Template>
  <TotalTime>2172</TotalTime>
  <Words>420</Words>
  <Application>Microsoft Office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sdsl_pdr</vt:lpstr>
      <vt:lpstr>Program Management And Systems Engineering Direction Decisions of a Nanosatellite Mission</vt:lpstr>
      <vt:lpstr>Overview</vt:lpstr>
      <vt:lpstr>The Sun Devil Satellite Laboratory (SDSL) Overview</vt:lpstr>
      <vt:lpstr>The Sun Devil Satellite 1 (SDS-1) Overview</vt:lpstr>
      <vt:lpstr>Overcoming Engineering Challenges on SDS-1</vt:lpstr>
      <vt:lpstr>Approaching the Funding Problem</vt:lpstr>
      <vt:lpstr>Summary and Current Status</vt:lpstr>
      <vt:lpstr>Questions or Comments?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 Devil Satellite Laboratory: Re-Kindling Small Satellite Design and Manufacturing at ASU</dc:title>
  <dc:creator>Ownerer</dc:creator>
  <cp:lastModifiedBy>Ownerer</cp:lastModifiedBy>
  <cp:revision>224</cp:revision>
  <dcterms:created xsi:type="dcterms:W3CDTF">2010-11-23T23:03:18Z</dcterms:created>
  <dcterms:modified xsi:type="dcterms:W3CDTF">2012-04-12T07:46:28Z</dcterms:modified>
</cp:coreProperties>
</file>